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1" r:id="rId3"/>
    <p:sldId id="282" r:id="rId4"/>
    <p:sldId id="256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5" r:id="rId17"/>
    <p:sldId id="294" r:id="rId18"/>
    <p:sldId id="296" r:id="rId19"/>
    <p:sldId id="297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55" d="100"/>
          <a:sy n="55" d="100"/>
        </p:scale>
        <p:origin x="4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ustomXml" Target="../customXml/item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C18C-1EFA-47EF-8E8C-1E93CDF1D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4103D-1F0C-4F65-B83A-8DF14D832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E8CAF-8088-416A-A90F-C63E43DD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06A36-A846-4A63-9335-384B080A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1A38E-F46B-4C9E-8282-1ABEEB32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53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E9B9-DF81-4E48-8034-7F72299A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7DCF0-2082-4D74-8AF6-87C43B448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C5463-4B4A-417C-B058-E7C60AC2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E63DC-35C0-476B-B67D-1534C8C6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E6AFC-E8CB-4294-AC74-CB951DF1F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68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B5D4B-EB63-45C2-BABD-D3B56BFF9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AFE5B-1D73-4583-842A-8EDE28D60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0FCC9-07A3-4FA0-B7A0-D0CCCC99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69B01-16FB-4B90-9C61-4977034B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FFDD-5A10-4033-8EED-532B722B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31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9C40-A930-4F2E-84B2-C832A30490F8}" type="datetime1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358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679A-1775-4109-94AD-3A143D80E987}" type="datetime1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4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BF2F5-6320-4392-9107-9E92A3B8B76B}" type="datetime1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011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9715-6533-492C-8D2A-D2CE01B70D30}" type="datetime1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401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310C0-CCC3-434B-8FF1-785BEDC51CE6}" type="datetime1">
              <a:rPr lang="en-GB" smtClean="0"/>
              <a:t>23/05/2023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8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AB489-760D-4215-ADA7-15080968FC9F}" type="datetime1">
              <a:rPr lang="en-GB" smtClean="0"/>
              <a:t>23/05/2023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163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8C22-2FDA-4035-8F62-8B1C025994CC}" type="datetime1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1825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6664D-0B27-4CFB-A791-BC2017883AA1}" type="datetime1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82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2896-1A9C-4AC4-A253-93F49884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D69C0-231F-4740-A7F4-4631A428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FE5A2-C10A-4FBB-B167-3D8BCAE7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3FC4-C6B6-4DD6-B713-21D716E3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BBDFD-2313-4351-9223-CC7E5E41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1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47D11-931F-42C6-8586-1EF6AAC5C7BC}" type="datetime1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066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5F0E-5250-455E-9FA7-31EF56650B59}" type="datetime1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048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BD0E-95B1-4F76-ADD2-209056F9B129}" type="datetime1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06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F713-194A-439F-A530-8FE461DD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7F3D-A18B-4EA1-9F91-FE6C4A729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7A46F-D376-457A-9C54-D4887335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7BE32-BA90-41E6-9F7F-1385EDD6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46242-2408-4D11-BC8A-5A280CD3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02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76DD-4A70-4649-BF43-AD34F7E4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FAFAC-D2EA-4B9D-8B8A-E3326DF86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EF41D-C5B2-41B9-8440-9141CAA08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8AA4C-5AA0-4EA4-B3A4-5A624F91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9B4CF-65AD-4ECF-ABC3-76506364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847D6-8C1A-4C3F-A084-46B40ADD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68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17C7-9F4E-4ED6-8259-53842218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59E13-B1D8-4E95-9387-F9B833C8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87899-919A-4B7B-B25F-2E7412AB0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AC589-4586-48C5-B6A0-670C2D9B1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61F48-BEE6-48D8-AC65-C4DF40CE2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DDF2C3-E747-4285-B829-93E9F793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E3298-3E6E-4792-80BF-E658BE5D3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44C98-3CCA-48F7-934E-FE697DC2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3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6E4A-8E91-41B7-9EA0-F273B9CD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1D6A5-FC7E-4A43-81BB-CA391B52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A4227-0A80-4A07-B242-F86659282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0FD09-EDE3-4C0A-883A-620BE594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90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AA388-3B96-46AD-8091-CCEB71D0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ED54B-7D4C-46D2-9123-B3BCFB9E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87755-A442-4E92-8F49-98A4C0F9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3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EB3A-52FC-46CC-B8B6-E7B5849D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7458C-0738-44F8-8341-2EC7263AD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36FAC-A29B-4F6B-BB1D-233716E28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A6932-8021-4748-851C-F10A932C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B855A-9D6E-42BD-84F6-F5F1DC16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BED86-EA80-47A1-909F-B3A58B56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49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BAD8-99C8-4F94-9A36-728F1128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ECA7B-55D4-4007-BA0A-508D04F54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135D7-2089-42CC-9A8D-DFC26A898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0188A-7657-429F-A0E0-EC92EEF6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D6622-F8DB-4687-A9DD-5C7A79AA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82330-0BDF-47D3-AA8D-9FDB85D0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3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A4AA78-2137-4FF9-998F-D9E8CBCB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6E837-84A2-4122-8685-C686F4410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87A48-ADF6-4ADF-9950-DC1D37BFB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5D37B-75AE-4836-89A3-5DBBBD0A59A1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2D520-5C17-4167-BBE3-14918855C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021C-DE1C-4088-83D0-F2911839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2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197F3-5940-4EF7-88BB-26F2A0EB7E6D}" type="datetime1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53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yalsociety.org/-/media/policy/projects/set-c/set-covid-19-R-estimates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tr-TR" sz="61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Gün</a:t>
            </a:r>
            <a:br>
              <a:rPr lang="tr-TR" sz="61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tr-TR" sz="61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Ders:  </a:t>
            </a:r>
            <a:br>
              <a:rPr lang="tr-TR" sz="61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tr-TR" sz="61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SARS-CoV-2 konusunda şu an ne yapıyoruz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 fontScale="55000" lnSpcReduction="2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r-TR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Bulaşıcı hastalık dinamiklerinin R'de modellenmesi üzerine kısa kurs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r-TR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Ankara, Türkiye, Kasım 2021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r-TR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 Juan F Vesga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Graphic 7" descr="Users">
            <a:extLst>
              <a:ext uri="{FF2B5EF4-FFF2-40B4-BE49-F238E27FC236}">
                <a16:creationId xmlns:a16="http://schemas.microsoft.com/office/drawing/2014/main" id="{DBD577A4-DDEE-4541-B9C4-4704F320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  <p:pic>
        <p:nvPicPr>
          <p:cNvPr id="23" name="Graphic 7" descr="Users">
            <a:extLst>
              <a:ext uri="{FF2B5EF4-FFF2-40B4-BE49-F238E27FC236}">
                <a16:creationId xmlns:a16="http://schemas.microsoft.com/office/drawing/2014/main" id="{2519204D-E98A-4374-B512-5D206D1F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7725" y="599487"/>
            <a:ext cx="1632648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7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A6-22FC-4F4F-A950-0319D1C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Hastalığın seyri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50A3D-83DE-4FFB-BE2A-C10D22E2D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968" cy="4351338"/>
          </a:xfrm>
        </p:spPr>
        <p:txBody>
          <a:bodyPr>
            <a:normAutofit/>
          </a:bodyPr>
          <a:lstStyle/>
          <a:p>
            <a:r>
              <a:rPr lang="tr-TR" sz="2400"/>
              <a:t>Kanıtlar, virüs bulaşmasının 4 gün kadar kısa veya 15 gün kadar uzun olabileceğini gösteriyor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B1268-6D58-4CA2-AA35-AF6A951B54CE}"/>
              </a:ext>
            </a:extLst>
          </p:cNvPr>
          <p:cNvSpPr txBox="1"/>
          <p:nvPr/>
        </p:nvSpPr>
        <p:spPr>
          <a:xfrm>
            <a:off x="5753876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799B3-6B58-47A5-857D-3FC00D7D951D}"/>
              </a:ext>
            </a:extLst>
          </p:cNvPr>
          <p:cNvSpPr txBox="1"/>
          <p:nvPr/>
        </p:nvSpPr>
        <p:spPr>
          <a:xfrm>
            <a:off x="6716402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566B9C-1389-4A16-9F9D-7FFEC98E791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285723" y="3429000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72936-FCC9-4453-A753-DCABD7E6463E}"/>
              </a:ext>
            </a:extLst>
          </p:cNvPr>
          <p:cNvSpPr txBox="1"/>
          <p:nvPr/>
        </p:nvSpPr>
        <p:spPr>
          <a:xfrm>
            <a:off x="6019799" y="2182505"/>
            <a:ext cx="1880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~2,2'lik bir temel bulaşabilirlik değerine sahiptir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25BCD-F464-430E-8802-FB981CB200E8}"/>
              </a:ext>
            </a:extLst>
          </p:cNvPr>
          <p:cNvCxnSpPr>
            <a:cxnSpLocks/>
          </p:cNvCxnSpPr>
          <p:nvPr/>
        </p:nvCxnSpPr>
        <p:spPr>
          <a:xfrm flipH="1">
            <a:off x="6505074" y="2739191"/>
            <a:ext cx="136358" cy="56548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FFF81-758E-4B27-B312-6D4E491BF594}"/>
              </a:ext>
            </a:extLst>
          </p:cNvPr>
          <p:cNvCxnSpPr/>
          <p:nvPr/>
        </p:nvCxnSpPr>
        <p:spPr>
          <a:xfrm>
            <a:off x="7248249" y="3424989"/>
            <a:ext cx="43067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98B36-4F5F-4D58-917C-A0690C354EF7}"/>
              </a:ext>
            </a:extLst>
          </p:cNvPr>
          <p:cNvCxnSpPr>
            <a:cxnSpLocks/>
          </p:cNvCxnSpPr>
          <p:nvPr/>
        </p:nvCxnSpPr>
        <p:spPr>
          <a:xfrm flipV="1">
            <a:off x="7248249" y="3537284"/>
            <a:ext cx="147162" cy="4640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DAA-8FE4-42A8-AD87-5B12044E264F}"/>
              </a:ext>
            </a:extLst>
          </p:cNvPr>
          <p:cNvSpPr txBox="1"/>
          <p:nvPr/>
        </p:nvSpPr>
        <p:spPr>
          <a:xfrm>
            <a:off x="6041856" y="4001294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Kuluçka süresi ~5,1 gündür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D95A7-ADDB-468F-84E2-DCCE84C125BA}"/>
              </a:ext>
            </a:extLst>
          </p:cNvPr>
          <p:cNvSpPr txBox="1"/>
          <p:nvPr/>
        </p:nvSpPr>
        <p:spPr>
          <a:xfrm>
            <a:off x="902368" y="6009532"/>
            <a:ext cx="3951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Wölfel R ve ark. </a:t>
            </a:r>
            <a:r>
              <a:rPr lang="tr-TR" sz="1600" i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</a:t>
            </a:r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04A37-FA2D-465B-8ACC-AB6D048ADF78}"/>
              </a:ext>
            </a:extLst>
          </p:cNvPr>
          <p:cNvSpPr txBox="1"/>
          <p:nvPr/>
        </p:nvSpPr>
        <p:spPr>
          <a:xfrm>
            <a:off x="7955654" y="2837266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I</a:t>
            </a:r>
            <a:r>
              <a:rPr lang="tr-TR" baseline="-2500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A5324-CE19-4543-AA25-1D78D35E4C22}"/>
              </a:ext>
            </a:extLst>
          </p:cNvPr>
          <p:cNvSpPr txBox="1"/>
          <p:nvPr/>
        </p:nvSpPr>
        <p:spPr>
          <a:xfrm>
            <a:off x="7955654" y="3627950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I</a:t>
            </a:r>
            <a:r>
              <a:rPr lang="tr-TR" baseline="-25000"/>
              <a:t>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CF9E95-9713-4F58-83EE-58C99CDEEEC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678928" y="3021932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8D1E4F-D053-4142-8564-FC4FD5311A2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78928" y="3409559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2F18A5-63AA-4991-8341-13F30FD904B6}"/>
              </a:ext>
            </a:extLst>
          </p:cNvPr>
          <p:cNvCxnSpPr>
            <a:cxnSpLocks/>
          </p:cNvCxnSpPr>
          <p:nvPr/>
        </p:nvCxnSpPr>
        <p:spPr>
          <a:xfrm flipH="1">
            <a:off x="7817292" y="2436016"/>
            <a:ext cx="138362" cy="76126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3484AC-9CB5-4513-8219-BA126364093F}"/>
              </a:ext>
            </a:extLst>
          </p:cNvPr>
          <p:cNvSpPr txBox="1"/>
          <p:nvPr/>
        </p:nvSpPr>
        <p:spPr>
          <a:xfrm>
            <a:off x="7872209" y="2006682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Vakaların ~%50'si (her yaştan) asemptomatiktir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885B7-B5C6-483D-AECD-1396FF9F6312}"/>
              </a:ext>
            </a:extLst>
          </p:cNvPr>
          <p:cNvSpPr txBox="1"/>
          <p:nvPr/>
        </p:nvSpPr>
        <p:spPr>
          <a:xfrm>
            <a:off x="9098330" y="3240323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430853-8F44-445F-ABAC-D0BAF9016038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8487501" y="3021932"/>
            <a:ext cx="610829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8309FA8-90AA-47C8-B962-AAC0BF066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9" t="3266"/>
          <a:stretch/>
        </p:blipFill>
        <p:spPr>
          <a:xfrm>
            <a:off x="906379" y="3705726"/>
            <a:ext cx="3509440" cy="230380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4DAC1B-55EF-46C7-99FE-24E0936E7DE3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8487501" y="3424989"/>
            <a:ext cx="610829" cy="38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69D456-B8B3-486F-9F2D-364ED65B1DCD}"/>
              </a:ext>
            </a:extLst>
          </p:cNvPr>
          <p:cNvCxnSpPr>
            <a:cxnSpLocks/>
          </p:cNvCxnSpPr>
          <p:nvPr/>
        </p:nvCxnSpPr>
        <p:spPr>
          <a:xfrm flipH="1">
            <a:off x="8871284" y="2739191"/>
            <a:ext cx="609600" cy="48426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52913F9-5558-403A-B759-400AB9E85570}"/>
              </a:ext>
            </a:extLst>
          </p:cNvPr>
          <p:cNvSpPr txBox="1"/>
          <p:nvPr/>
        </p:nvSpPr>
        <p:spPr>
          <a:xfrm>
            <a:off x="9630177" y="2437906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Enfeksiyon dönemi ~4 - 15 gün sürebilir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00DB40-A9C4-4857-8FFE-166CF762DC23}"/>
              </a:ext>
            </a:extLst>
          </p:cNvPr>
          <p:cNvSpPr txBox="1"/>
          <p:nvPr/>
        </p:nvSpPr>
        <p:spPr>
          <a:xfrm>
            <a:off x="902368" y="639509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Liu W-D ve ark. </a:t>
            </a:r>
            <a:r>
              <a:rPr lang="tr-TR" sz="1600" b="0" i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Journal of Infection</a:t>
            </a:r>
            <a:r>
              <a:rPr lang="tr-TR"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50909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A6-22FC-4F4F-A950-0319D1C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/>
              <a:t>Hastalığın seyri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50A3D-83DE-4FFB-BE2A-C10D22E2D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968" cy="4351338"/>
          </a:xfrm>
        </p:spPr>
        <p:txBody>
          <a:bodyPr>
            <a:normAutofit fontScale="55000" lnSpcReduction="20000"/>
          </a:bodyPr>
          <a:lstStyle/>
          <a:p>
            <a:pPr>
              <a:spcAft>
                <a:spcPts val="600"/>
              </a:spcAft>
            </a:pPr>
            <a:r>
              <a:rPr lang="tr-TR" sz="2800" i="0" dirty="0">
                <a:solidFill>
                  <a:schemeClr val="tx1"/>
                </a:solidFill>
              </a:rPr>
              <a:t>Çin'den alınan veriler (Şubat 2020):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tr-TR" sz="2400" i="0" dirty="0">
                <a:solidFill>
                  <a:srgbClr val="C00000"/>
                </a:solidFill>
              </a:rPr>
              <a:t>Vaka fatalite hızı (</a:t>
            </a:r>
            <a:r>
              <a:rPr lang="tr-TR" sz="2400" dirty="0">
                <a:solidFill>
                  <a:srgbClr val="FF0000"/>
                </a:solidFill>
              </a:rPr>
              <a:t>Case </a:t>
            </a:r>
            <a:r>
              <a:rPr lang="tr-TR" sz="2400" dirty="0" err="1">
                <a:solidFill>
                  <a:srgbClr val="FF0000"/>
                </a:solidFill>
              </a:rPr>
              <a:t>fatality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ratio</a:t>
            </a:r>
            <a:r>
              <a:rPr lang="tr-TR" sz="2400" dirty="0">
                <a:solidFill>
                  <a:srgbClr val="FF0000"/>
                </a:solidFill>
              </a:rPr>
              <a:t>—CFR)</a:t>
            </a:r>
            <a:r>
              <a:rPr lang="tr-TR" sz="2400" i="0" dirty="0">
                <a:solidFill>
                  <a:srgbClr val="FF0000"/>
                </a:solidFill>
              </a:rPr>
              <a:t> %</a:t>
            </a:r>
            <a:r>
              <a:rPr lang="tr-TR" sz="2400" i="0" dirty="0">
                <a:solidFill>
                  <a:srgbClr val="C00000"/>
                </a:solidFill>
              </a:rPr>
              <a:t>1,4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tr-TR" sz="2400" i="0" dirty="0">
                <a:solidFill>
                  <a:srgbClr val="C00000"/>
                </a:solidFill>
              </a:rPr>
              <a:t>Enfeksiyon ölüm oranı (</a:t>
            </a:r>
            <a:r>
              <a:rPr lang="tr-TR" sz="2400" dirty="0" err="1">
                <a:solidFill>
                  <a:srgbClr val="FF0000"/>
                </a:solidFill>
              </a:rPr>
              <a:t>Infection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fatality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ratio</a:t>
            </a:r>
            <a:r>
              <a:rPr lang="tr-TR" sz="2400" dirty="0">
                <a:solidFill>
                  <a:srgbClr val="FF0000"/>
                </a:solidFill>
              </a:rPr>
              <a:t>-IFR)</a:t>
            </a:r>
            <a:r>
              <a:rPr lang="tr-TR" sz="2400" i="0" dirty="0">
                <a:solidFill>
                  <a:srgbClr val="FF0000"/>
                </a:solidFill>
              </a:rPr>
              <a:t> </a:t>
            </a:r>
            <a:r>
              <a:rPr lang="tr-TR" sz="2400" i="0" dirty="0">
                <a:solidFill>
                  <a:srgbClr val="C00000"/>
                </a:solidFill>
              </a:rPr>
              <a:t>%0,7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tr-TR" sz="2400" i="0" dirty="0">
                <a:solidFill>
                  <a:srgbClr val="C00000"/>
                </a:solidFill>
              </a:rPr>
              <a:t>50 yaştan itibaren dik yükseliş</a:t>
            </a:r>
          </a:p>
          <a:p>
            <a:pPr>
              <a:spcAft>
                <a:spcPts val="600"/>
              </a:spcAft>
            </a:pPr>
            <a:r>
              <a:rPr lang="tr-TR" sz="2800" i="0" dirty="0">
                <a:solidFill>
                  <a:schemeClr val="tx1"/>
                </a:solidFill>
              </a:rPr>
              <a:t>Diğer solunum hastalıkları için vaka ölüm oranları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tr-TR" sz="2400" i="0" dirty="0">
                <a:solidFill>
                  <a:srgbClr val="C00000"/>
                </a:solidFill>
              </a:rPr>
              <a:t>SARS ~%10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tr-TR" sz="2400" i="0" dirty="0">
                <a:solidFill>
                  <a:srgbClr val="C00000"/>
                </a:solidFill>
              </a:rPr>
              <a:t>H1N1 gribi (2009) ~%0,01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tr-TR" sz="2400" i="0" dirty="0">
                <a:solidFill>
                  <a:srgbClr val="C00000"/>
                </a:solidFill>
              </a:rPr>
              <a:t>İspanyol gribi (1918) ~ %2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GB" sz="1200" i="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tr-TR" sz="2800" i="0" dirty="0">
                <a:solidFill>
                  <a:schemeClr val="tx1"/>
                </a:solidFill>
              </a:rPr>
              <a:t>BK, AB ve ABD verileri benzer tahminler vermektedir – BK, </a:t>
            </a:r>
            <a:r>
              <a:rPr lang="tr-TR" sz="2800" i="0" dirty="0" err="1">
                <a:solidFill>
                  <a:schemeClr val="tx1"/>
                </a:solidFill>
              </a:rPr>
              <a:t>IFR'yi</a:t>
            </a:r>
            <a:r>
              <a:rPr lang="tr-TR" sz="2800" i="0" dirty="0">
                <a:solidFill>
                  <a:schemeClr val="tx1"/>
                </a:solidFill>
              </a:rPr>
              <a:t> %0,8-1,2 olarak bildirmiştir</a:t>
            </a:r>
          </a:p>
          <a:p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B1268-6D58-4CA2-AA35-AF6A951B54CE}"/>
              </a:ext>
            </a:extLst>
          </p:cNvPr>
          <p:cNvSpPr txBox="1"/>
          <p:nvPr/>
        </p:nvSpPr>
        <p:spPr>
          <a:xfrm>
            <a:off x="5753876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799B3-6B58-47A5-857D-3FC00D7D951D}"/>
              </a:ext>
            </a:extLst>
          </p:cNvPr>
          <p:cNvSpPr txBox="1"/>
          <p:nvPr/>
        </p:nvSpPr>
        <p:spPr>
          <a:xfrm>
            <a:off x="6716402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566B9C-1389-4A16-9F9D-7FFEC98E791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285723" y="3429000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72936-FCC9-4453-A753-DCABD7E6463E}"/>
              </a:ext>
            </a:extLst>
          </p:cNvPr>
          <p:cNvSpPr txBox="1"/>
          <p:nvPr/>
        </p:nvSpPr>
        <p:spPr>
          <a:xfrm>
            <a:off x="6019799" y="2182505"/>
            <a:ext cx="1880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~2,2'lik bir temel bulaşabilirlik değerine sahiptir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25BCD-F464-430E-8802-FB981CB200E8}"/>
              </a:ext>
            </a:extLst>
          </p:cNvPr>
          <p:cNvCxnSpPr>
            <a:cxnSpLocks/>
          </p:cNvCxnSpPr>
          <p:nvPr/>
        </p:nvCxnSpPr>
        <p:spPr>
          <a:xfrm flipH="1">
            <a:off x="6505074" y="2739191"/>
            <a:ext cx="136358" cy="56548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FFF81-758E-4B27-B312-6D4E491BF594}"/>
              </a:ext>
            </a:extLst>
          </p:cNvPr>
          <p:cNvCxnSpPr/>
          <p:nvPr/>
        </p:nvCxnSpPr>
        <p:spPr>
          <a:xfrm>
            <a:off x="7248249" y="3424989"/>
            <a:ext cx="43067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98B36-4F5F-4D58-917C-A0690C354EF7}"/>
              </a:ext>
            </a:extLst>
          </p:cNvPr>
          <p:cNvCxnSpPr>
            <a:cxnSpLocks/>
          </p:cNvCxnSpPr>
          <p:nvPr/>
        </p:nvCxnSpPr>
        <p:spPr>
          <a:xfrm flipV="1">
            <a:off x="7248249" y="3537284"/>
            <a:ext cx="147162" cy="4640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DAA-8FE4-42A8-AD87-5B12044E264F}"/>
              </a:ext>
            </a:extLst>
          </p:cNvPr>
          <p:cNvSpPr txBox="1"/>
          <p:nvPr/>
        </p:nvSpPr>
        <p:spPr>
          <a:xfrm>
            <a:off x="6041856" y="4001294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Kuluçka süresi ~5.1 gündür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04A37-FA2D-465B-8ACC-AB6D048ADF78}"/>
              </a:ext>
            </a:extLst>
          </p:cNvPr>
          <p:cNvSpPr txBox="1"/>
          <p:nvPr/>
        </p:nvSpPr>
        <p:spPr>
          <a:xfrm>
            <a:off x="7955654" y="2837266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I</a:t>
            </a:r>
            <a:r>
              <a:rPr lang="tr-TR" baseline="-2500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A5324-CE19-4543-AA25-1D78D35E4C22}"/>
              </a:ext>
            </a:extLst>
          </p:cNvPr>
          <p:cNvSpPr txBox="1"/>
          <p:nvPr/>
        </p:nvSpPr>
        <p:spPr>
          <a:xfrm>
            <a:off x="7955654" y="3627950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I</a:t>
            </a:r>
            <a:r>
              <a:rPr lang="tr-TR" baseline="-25000"/>
              <a:t>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CF9E95-9713-4F58-83EE-58C99CDEEEC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678928" y="3021932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8D1E4F-D053-4142-8564-FC4FD5311A2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78928" y="3409559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2F18A5-63AA-4991-8341-13F30FD904B6}"/>
              </a:ext>
            </a:extLst>
          </p:cNvPr>
          <p:cNvCxnSpPr>
            <a:cxnSpLocks/>
          </p:cNvCxnSpPr>
          <p:nvPr/>
        </p:nvCxnSpPr>
        <p:spPr>
          <a:xfrm flipH="1">
            <a:off x="7817292" y="2436016"/>
            <a:ext cx="138362" cy="76126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3484AC-9CB5-4513-8219-BA126364093F}"/>
              </a:ext>
            </a:extLst>
          </p:cNvPr>
          <p:cNvSpPr txBox="1"/>
          <p:nvPr/>
        </p:nvSpPr>
        <p:spPr>
          <a:xfrm>
            <a:off x="7872209" y="2006682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Vakaların ~%50'si (her yaştan) asemptomatiktir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885B7-B5C6-483D-AECD-1396FF9F6312}"/>
              </a:ext>
            </a:extLst>
          </p:cNvPr>
          <p:cNvSpPr txBox="1"/>
          <p:nvPr/>
        </p:nvSpPr>
        <p:spPr>
          <a:xfrm>
            <a:off x="9098330" y="3240323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430853-8F44-445F-ABAC-D0BAF9016038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8487501" y="3021932"/>
            <a:ext cx="610829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4DAC1B-55EF-46C7-99FE-24E0936E7DE3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8487501" y="3424989"/>
            <a:ext cx="610829" cy="38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69D456-B8B3-486F-9F2D-364ED65B1DCD}"/>
              </a:ext>
            </a:extLst>
          </p:cNvPr>
          <p:cNvCxnSpPr>
            <a:cxnSpLocks/>
          </p:cNvCxnSpPr>
          <p:nvPr/>
        </p:nvCxnSpPr>
        <p:spPr>
          <a:xfrm flipH="1">
            <a:off x="8871284" y="2739191"/>
            <a:ext cx="609600" cy="48426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52913F9-5558-403A-B759-400AB9E85570}"/>
              </a:ext>
            </a:extLst>
          </p:cNvPr>
          <p:cNvSpPr txBox="1"/>
          <p:nvPr/>
        </p:nvSpPr>
        <p:spPr>
          <a:xfrm>
            <a:off x="9630177" y="2437906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İyileşme dönemi ~7 gün olabilir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4865B84-2AA4-4922-B8A9-D02107E667B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7" b="39059"/>
          <a:stretch/>
        </p:blipFill>
        <p:spPr bwMode="auto">
          <a:xfrm>
            <a:off x="9690659" y="4265664"/>
            <a:ext cx="2316857" cy="203257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DFBF39-670F-455E-8D11-BDC121AF9671}"/>
              </a:ext>
            </a:extLst>
          </p:cNvPr>
          <p:cNvSpPr txBox="1"/>
          <p:nvPr/>
        </p:nvSpPr>
        <p:spPr>
          <a:xfrm>
            <a:off x="9284368" y="6323598"/>
            <a:ext cx="369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Verity ve ark. </a:t>
            </a:r>
            <a:r>
              <a:rPr lang="tr-TR" sz="1600" i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Lancet ID</a:t>
            </a:r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53E01B-0641-4369-950E-8BAADED134D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221578" y="3997282"/>
            <a:ext cx="0" cy="32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885FCA-A706-4738-9124-549A11DBAA0F}"/>
              </a:ext>
            </a:extLst>
          </p:cNvPr>
          <p:cNvSpPr txBox="1"/>
          <p:nvPr/>
        </p:nvSpPr>
        <p:spPr>
          <a:xfrm>
            <a:off x="7749239" y="4426543"/>
            <a:ext cx="1880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CFR ~ %1,4</a:t>
            </a:r>
          </a:p>
        </p:txBody>
      </p:sp>
    </p:spTree>
    <p:extLst>
      <p:ext uri="{BB962C8B-B14F-4D97-AF65-F5344CB8AC3E}">
        <p14:creationId xmlns:p14="http://schemas.microsoft.com/office/powerpoint/2010/main" val="102959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A6-22FC-4F4F-A950-0319D1C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Elimizde bir model var!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50A3D-83DE-4FFB-BE2A-C10D22E2D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968" cy="4351338"/>
          </a:xfrm>
        </p:spPr>
        <p:txBody>
          <a:bodyPr>
            <a:normAutofit/>
          </a:bodyPr>
          <a:lstStyle/>
          <a:p>
            <a:r>
              <a:rPr lang="tr-TR" sz="2400"/>
              <a:t>SARS-CoV2'nin temel epidemiyolojisini anlamak için basit bir SEIR modeli kullanılabilir</a:t>
            </a:r>
          </a:p>
          <a:p>
            <a:r>
              <a:rPr lang="tr-TR" sz="2400"/>
              <a:t>Her parametre daha fazla yoruma ve karmaşıklığa tabidir </a:t>
            </a:r>
          </a:p>
          <a:p>
            <a:r>
              <a:rPr lang="tr-TR" sz="2400"/>
              <a:t>Enfeksiyon kontrolünün temel mekanikleri bu başlangıç yaklaşımıyla kabaca simüle edilebilir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B1268-6D58-4CA2-AA35-AF6A951B54CE}"/>
              </a:ext>
            </a:extLst>
          </p:cNvPr>
          <p:cNvSpPr txBox="1"/>
          <p:nvPr/>
        </p:nvSpPr>
        <p:spPr>
          <a:xfrm>
            <a:off x="5753876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799B3-6B58-47A5-857D-3FC00D7D951D}"/>
              </a:ext>
            </a:extLst>
          </p:cNvPr>
          <p:cNvSpPr txBox="1"/>
          <p:nvPr/>
        </p:nvSpPr>
        <p:spPr>
          <a:xfrm>
            <a:off x="6716402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566B9C-1389-4A16-9F9D-7FFEC98E791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285723" y="3429000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72936-FCC9-4453-A753-DCABD7E6463E}"/>
              </a:ext>
            </a:extLst>
          </p:cNvPr>
          <p:cNvSpPr txBox="1"/>
          <p:nvPr/>
        </p:nvSpPr>
        <p:spPr>
          <a:xfrm>
            <a:off x="6019799" y="2182505"/>
            <a:ext cx="1880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~2,2'lik bir temel bulaşabilirlik değerine sahiptir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25BCD-F464-430E-8802-FB981CB200E8}"/>
              </a:ext>
            </a:extLst>
          </p:cNvPr>
          <p:cNvCxnSpPr>
            <a:cxnSpLocks/>
          </p:cNvCxnSpPr>
          <p:nvPr/>
        </p:nvCxnSpPr>
        <p:spPr>
          <a:xfrm flipH="1">
            <a:off x="6505074" y="2739191"/>
            <a:ext cx="136358" cy="56548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FFF81-758E-4B27-B312-6D4E491BF594}"/>
              </a:ext>
            </a:extLst>
          </p:cNvPr>
          <p:cNvCxnSpPr/>
          <p:nvPr/>
        </p:nvCxnSpPr>
        <p:spPr>
          <a:xfrm>
            <a:off x="7248249" y="3424989"/>
            <a:ext cx="43067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98B36-4F5F-4D58-917C-A0690C354EF7}"/>
              </a:ext>
            </a:extLst>
          </p:cNvPr>
          <p:cNvCxnSpPr>
            <a:cxnSpLocks/>
          </p:cNvCxnSpPr>
          <p:nvPr/>
        </p:nvCxnSpPr>
        <p:spPr>
          <a:xfrm flipV="1">
            <a:off x="7248249" y="3537284"/>
            <a:ext cx="147162" cy="4640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DAA-8FE4-42A8-AD87-5B12044E264F}"/>
              </a:ext>
            </a:extLst>
          </p:cNvPr>
          <p:cNvSpPr txBox="1"/>
          <p:nvPr/>
        </p:nvSpPr>
        <p:spPr>
          <a:xfrm>
            <a:off x="6041856" y="4001294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Kuluçka süresi ~5.1 gündür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04A37-FA2D-465B-8ACC-AB6D048ADF78}"/>
              </a:ext>
            </a:extLst>
          </p:cNvPr>
          <p:cNvSpPr txBox="1"/>
          <p:nvPr/>
        </p:nvSpPr>
        <p:spPr>
          <a:xfrm>
            <a:off x="7955654" y="2837266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I</a:t>
            </a:r>
            <a:r>
              <a:rPr lang="tr-TR" baseline="-2500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A5324-CE19-4543-AA25-1D78D35E4C22}"/>
              </a:ext>
            </a:extLst>
          </p:cNvPr>
          <p:cNvSpPr txBox="1"/>
          <p:nvPr/>
        </p:nvSpPr>
        <p:spPr>
          <a:xfrm>
            <a:off x="7955654" y="3627950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I</a:t>
            </a:r>
            <a:r>
              <a:rPr lang="tr-TR" baseline="-25000"/>
              <a:t>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CF9E95-9713-4F58-83EE-58C99CDEEEC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678928" y="3021932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8D1E4F-D053-4142-8564-FC4FD5311A2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78928" y="3409559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2F18A5-63AA-4991-8341-13F30FD904B6}"/>
              </a:ext>
            </a:extLst>
          </p:cNvPr>
          <p:cNvCxnSpPr>
            <a:cxnSpLocks/>
          </p:cNvCxnSpPr>
          <p:nvPr/>
        </p:nvCxnSpPr>
        <p:spPr>
          <a:xfrm flipH="1">
            <a:off x="7817292" y="2436016"/>
            <a:ext cx="138362" cy="76126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3484AC-9CB5-4513-8219-BA126364093F}"/>
              </a:ext>
            </a:extLst>
          </p:cNvPr>
          <p:cNvSpPr txBox="1"/>
          <p:nvPr/>
        </p:nvSpPr>
        <p:spPr>
          <a:xfrm>
            <a:off x="7872209" y="2006682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Vakaların ~%50'si (her yaştan) asemptomatiktir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885B7-B5C6-483D-AECD-1396FF9F6312}"/>
              </a:ext>
            </a:extLst>
          </p:cNvPr>
          <p:cNvSpPr txBox="1"/>
          <p:nvPr/>
        </p:nvSpPr>
        <p:spPr>
          <a:xfrm>
            <a:off x="9098330" y="3240323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430853-8F44-445F-ABAC-D0BAF9016038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8487501" y="3021932"/>
            <a:ext cx="610829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4DAC1B-55EF-46C7-99FE-24E0936E7DE3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8487501" y="3424989"/>
            <a:ext cx="610829" cy="38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69D456-B8B3-486F-9F2D-364ED65B1DCD}"/>
              </a:ext>
            </a:extLst>
          </p:cNvPr>
          <p:cNvCxnSpPr>
            <a:cxnSpLocks/>
          </p:cNvCxnSpPr>
          <p:nvPr/>
        </p:nvCxnSpPr>
        <p:spPr>
          <a:xfrm flipH="1">
            <a:off x="8871284" y="2739191"/>
            <a:ext cx="609600" cy="48426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52913F9-5558-403A-B759-400AB9E85570}"/>
              </a:ext>
            </a:extLst>
          </p:cNvPr>
          <p:cNvSpPr txBox="1"/>
          <p:nvPr/>
        </p:nvSpPr>
        <p:spPr>
          <a:xfrm>
            <a:off x="9630177" y="2437906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İyileşme dönemi ~7 gün olabilir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53E01B-0641-4369-950E-8BAADED134D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221578" y="3997282"/>
            <a:ext cx="0" cy="32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885FCA-A706-4738-9124-549A11DBAA0F}"/>
              </a:ext>
            </a:extLst>
          </p:cNvPr>
          <p:cNvSpPr txBox="1"/>
          <p:nvPr/>
        </p:nvSpPr>
        <p:spPr>
          <a:xfrm>
            <a:off x="7749239" y="4426543"/>
            <a:ext cx="1880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CFR ~ %1,4</a:t>
            </a:r>
          </a:p>
        </p:txBody>
      </p:sp>
    </p:spTree>
    <p:extLst>
      <p:ext uri="{BB962C8B-B14F-4D97-AF65-F5344CB8AC3E}">
        <p14:creationId xmlns:p14="http://schemas.microsoft.com/office/powerpoint/2010/main" val="117467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1DFA-3132-4C79-A30A-7EEADD6A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Şu ana kadar ne söyleyebiliriz?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4E70-2798-4191-91A0-1CE026C8E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Oldukça bulaşıcı: R</a:t>
            </a:r>
            <a:r>
              <a:rPr lang="tr-TR" i="0" baseline="-25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tr-TR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~2,5-4, kontrol önlemleri olmadan iki katına çıkma süresi 2-5 gündür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Ölüm oranı yüksek (enfekte olanların ~%1'i)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Yaş, şiddeti belirlemede önemli bir rol oynamaktadır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Ocak 2020'de bulaşıcılık anlaşılması yeterli olmadı!</a:t>
            </a:r>
            <a:r>
              <a:rPr lang="tr-TR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Yeni varyantlar oyunu değiştirdi </a:t>
            </a:r>
          </a:p>
          <a:p>
            <a:pPr marL="0" indent="0">
              <a:buNone/>
            </a:pPr>
            <a:endParaRPr lang="en-GB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9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7FD9-02CC-4443-91CC-E7190AF6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Zorluklar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69D4-4D4F-4D71-B3AD-46B868F62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Yalnızca CFR değilsağlık hizmeti talebi de yüksektir (vakaların %2-3'ünün hastaneye yatırılması gerekmiştir)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Kontrol önlemleri olmadan sağlık sistemleri tıkanabilir, ölümler daha da artabilir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Ancak mevcut kontrol önlemleri ya ekonomik açıdan maliyetli ya da ölçeklenmesi zordur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Dört strateji: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tr-TR" sz="1800" i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Hafifletme - yönetmek ancak salgını durduramamak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tr-TR" sz="1800" i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Bastırma - salgını durdurmak (veya geciktirmek) 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tr-TR" sz="1800">
                <a:solidFill>
                  <a:srgbClr val="C00000"/>
                </a:solidFill>
              </a:rPr>
              <a:t>Aşılama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tr-TR" sz="1800" i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Gelişmiş tıbbi bakım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0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D871-B59D-4146-9E59-ED9EE473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Hafifletme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67B07-B9A6-46B9-9D51-AB186F7CF4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sz="2000"/>
              <a:t>LMIC'ler salgınlarda yüksek gelirli ülkelere göre daha erken uygulandı - bu nedenle erken üstel artış daha etkili bir şekilde önlendi</a:t>
            </a:r>
          </a:p>
          <a:p>
            <a:r>
              <a:rPr lang="tr-TR" sz="2000"/>
              <a:t> Bastırma, sürdürülmesi daha az kolay bir önlemdir</a:t>
            </a:r>
          </a:p>
          <a:p>
            <a:r>
              <a:rPr lang="tr-TR" sz="2000"/>
              <a:t> Avrupa, Kuzey Amerika, Latin Amerika, Orta Doğu ve Güney Asya ülkelerinin tümü salgınla karşı karşıyadır</a:t>
            </a:r>
          </a:p>
          <a:p>
            <a:r>
              <a:rPr lang="tr-TR" sz="2000"/>
              <a:t> İstisnalar (ör. Güney Afrika) hariç Afrika bugüne kadar daha az etkilenmiş gibi duruyor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62A7C0-524C-4968-B03C-4CA34FC6AF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61961"/>
            <a:ext cx="5181600" cy="287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64C67-B534-4DA7-8F66-380769A28C59}"/>
              </a:ext>
            </a:extLst>
          </p:cNvPr>
          <p:cNvSpPr txBox="1"/>
          <p:nvPr/>
        </p:nvSpPr>
        <p:spPr>
          <a:xfrm>
            <a:off x="8684293" y="5440627"/>
            <a:ext cx="369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Walker ve ark. </a:t>
            </a:r>
            <a:r>
              <a:rPr lang="tr-TR" sz="1600" i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Science</a:t>
            </a:r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65467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A83367-E6ED-4A5D-A76E-DBC1DE33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Bastırma (aşılama öncesi)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51E717-2EB4-4EEB-B5EF-5ED3AE4811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sz="2000"/>
              <a:t>Çoğunlukla planlandığı gibi işe yaramıştır ancak aşırı maliyetlidir ve bu yüzden sürdürülebilir değildir</a:t>
            </a:r>
          </a:p>
          <a:p>
            <a:r>
              <a:rPr lang="tr-TR" sz="2000"/>
              <a:t>Ancak önlemleri kaldırmak elde edilen tüm kazanımları riske atmaktadır</a:t>
            </a:r>
          </a:p>
          <a:p>
            <a:r>
              <a:rPr lang="tr-TR" sz="2000"/>
              <a:t>Gevşeme en sonunda bizi R&gt;1'e itecek</a:t>
            </a:r>
          </a:p>
          <a:p>
            <a:r>
              <a:rPr lang="tr-TR" sz="2000"/>
              <a:t>Salgın nedeniyle kapanmaların tek alternatifi bireysel bulaşma zincirlerini bölgesel olarak kontrol etmektir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tr-TR" sz="1800"/>
              <a:t>Test etme ve izleme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tr-TR" sz="1800"/>
              <a:t>Erken küme tespiti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tr-TR" sz="1800"/>
              <a:t>Yerel kapanmalar</a:t>
            </a:r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644BE06A-BF95-456E-9A35-EC550E2E9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4689"/>
            <a:ext cx="5181600" cy="29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3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9544-0276-4724-8A2D-B662DFEF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Aşılama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41FF-74A9-4681-93A4-53A9BBF56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tr-TR"/>
              <a:t>Bağışıklama programları küresel ölçekte benzeri görülmemiş bir şekilde büyütülmüştür</a:t>
            </a:r>
          </a:p>
          <a:p>
            <a:r>
              <a:rPr lang="tr-TR"/>
              <a:t>Etki neredeyse hemen görülmüştür</a:t>
            </a:r>
          </a:p>
          <a:p>
            <a:r>
              <a:rPr lang="tr-TR"/>
              <a:t> Aşıların çoğunda hastaneye yatışlar ~%60 oranında azalmıştır</a:t>
            </a:r>
          </a:p>
          <a:p>
            <a:r>
              <a:rPr lang="tr-TR"/>
              <a:t>Aşıların çoğu mortaliteye karşı koruma sağlamıştır &gt;%99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8D55E7-BD87-4660-B98B-C1979A75A5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61733"/>
            <a:ext cx="5181600" cy="26791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9C503C-B32B-4B4F-805B-9B1E2B1C3787}"/>
              </a:ext>
            </a:extLst>
          </p:cNvPr>
          <p:cNvSpPr txBox="1"/>
          <p:nvPr/>
        </p:nvSpPr>
        <p:spPr>
          <a:xfrm>
            <a:off x="8646193" y="5421577"/>
            <a:ext cx="3697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Financial Times Şubat 2021</a:t>
            </a:r>
          </a:p>
        </p:txBody>
      </p:sp>
    </p:spTree>
    <p:extLst>
      <p:ext uri="{BB962C8B-B14F-4D97-AF65-F5344CB8AC3E}">
        <p14:creationId xmlns:p14="http://schemas.microsoft.com/office/powerpoint/2010/main" val="3146443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CBCB-11BC-4960-BECC-B7861E15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Gelişmiş tıbbi bakım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68FCFD-A008-4056-802C-C1A1EF01B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Yeni bakım algoritmalarıyla birlikte SARS-CoV2 YBÜ tedavisinin iyileştirilmesinin mortaliteyi azalttığı düşünülmektedir </a:t>
            </a:r>
          </a:p>
          <a:p>
            <a:r>
              <a:rPr lang="tr-TR"/>
              <a:t>Antiviral ilaçların (Remdesivir) yeni formülasyonları şiddetli hastalık sonuçlarını iyileştirebilir</a:t>
            </a:r>
          </a:p>
        </p:txBody>
      </p:sp>
    </p:spTree>
    <p:extLst>
      <p:ext uri="{BB962C8B-B14F-4D97-AF65-F5344CB8AC3E}">
        <p14:creationId xmlns:p14="http://schemas.microsoft.com/office/powerpoint/2010/main" val="3762231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0DE7-9211-4702-8D2D-69D943C4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Özet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9573-2C10-4236-92F6-4CF179868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/>
              <a:t>Salgının başladığı günden itibaren COV1D-19'un epidemiyolojisini anlamak için faydalı bilgiler topladık</a:t>
            </a:r>
          </a:p>
          <a:p>
            <a:r>
              <a:rPr lang="tr-TR" dirty="0"/>
              <a:t>SEIR modeli duruma uyuyor ancak hafif değişiklikler yapılmalı</a:t>
            </a:r>
          </a:p>
          <a:p>
            <a:r>
              <a:rPr lang="tr-TR" dirty="0"/>
              <a:t>Bulaşmayı doğru bir şekilde üretmek için daha fazla karmaşıklık eklenmelidir</a:t>
            </a:r>
          </a:p>
          <a:p>
            <a:r>
              <a:rPr lang="tr-TR" dirty="0"/>
              <a:t>SARS-CoV2 önceki </a:t>
            </a:r>
            <a:r>
              <a:rPr lang="tr-TR" dirty="0" err="1"/>
              <a:t>pandemilerle</a:t>
            </a:r>
            <a:r>
              <a:rPr lang="tr-TR" dirty="0"/>
              <a:t> karşılaştırıldığında oldukça bulaşıcıdır</a:t>
            </a:r>
          </a:p>
          <a:p>
            <a:r>
              <a:rPr lang="tr-TR" dirty="0"/>
              <a:t>Yüksek ölümcüllük ve şiddet onu daha da zor hale getirmektedir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37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AAD7-6263-4EB5-B0ED-C0D55017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Oturumun amaçları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F1521-0FC0-4039-9C27-520787147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SARS-CoV-2 ile ilgili ana epidemiyolojik parametrelere ait kanıtları kısaca gözden geçirmek</a:t>
            </a:r>
          </a:p>
          <a:p>
            <a:r>
              <a:rPr lang="tr-TR"/>
              <a:t>Bir COVID-19 modeli tasarlamak için asgari şartların neler olduğunu anlamak</a:t>
            </a:r>
          </a:p>
          <a:p>
            <a:r>
              <a:rPr lang="tr-TR"/>
              <a:t>Pandeminin geri kalanı için ileriye dönük zorlukları anlamak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59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CF1786-5682-4957-8115-D209A7F0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SARS-CoV2 : pandeminin başlangıcı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3484E-9F84-4F87-8589-FDD623152E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tr-TR" sz="2400"/>
              <a:t>Aralık 2019'da Çin CDC (Hastalık Önleme ve Kontrol Merkezi) Wuhan'da yeni bir solunum sendromu için salgın araştırması yapıldığını duyurdu</a:t>
            </a:r>
          </a:p>
          <a:p>
            <a:r>
              <a:rPr lang="tr-TR" sz="2400"/>
              <a:t>Vakaların gıda pazarıyla ilgili olduğu belirlendi</a:t>
            </a:r>
          </a:p>
          <a:p>
            <a:r>
              <a:rPr lang="tr-TR" sz="2400"/>
              <a:t>İnsandan insana bulaşma belirginleşti  </a:t>
            </a:r>
          </a:p>
          <a:p>
            <a:r>
              <a:rPr lang="tr-TR" sz="2400"/>
              <a:t>Sorumlunun koronavirüs olduğu tespit edildi</a:t>
            </a:r>
          </a:p>
          <a:p>
            <a:r>
              <a:rPr lang="tr-TR" sz="2400"/>
              <a:t>Wuhan'da ilk kısıtlamalar Ocak 2020'nin ortasında uygulandı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42887C8-26A1-4C9A-951E-546DF12B0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61826"/>
            <a:ext cx="5181600" cy="3678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9F8BF4-FF48-44FA-A216-15EB323CA0F2}"/>
              </a:ext>
            </a:extLst>
          </p:cNvPr>
          <p:cNvSpPr txBox="1"/>
          <p:nvPr/>
        </p:nvSpPr>
        <p:spPr>
          <a:xfrm>
            <a:off x="9587762" y="5840762"/>
            <a:ext cx="1860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 ve ark. </a:t>
            </a:r>
            <a:r>
              <a:rPr lang="tr-TR" sz="1600" i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NEJM</a:t>
            </a:r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057071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DE8FD5-61E4-473F-9236-BB00B6AF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SARS-CoV2 : pandeminin başlangıcı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FF51-9066-46F1-AD79-BD60C167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1372080"/>
            <a:ext cx="7491664" cy="5319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5659B-0274-4414-B49E-C555C3ADA4D7}"/>
              </a:ext>
            </a:extLst>
          </p:cNvPr>
          <p:cNvSpPr txBox="1"/>
          <p:nvPr/>
        </p:nvSpPr>
        <p:spPr>
          <a:xfrm>
            <a:off x="7518331" y="6331292"/>
            <a:ext cx="1860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 ve ark. </a:t>
            </a:r>
            <a:r>
              <a:rPr lang="tr-TR" sz="1600" i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NEJM</a:t>
            </a:r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1024F49-CA4D-4ACC-8C5A-C5C7EF6DDCD0}"/>
              </a:ext>
            </a:extLst>
          </p:cNvPr>
          <p:cNvSpPr txBox="1"/>
          <p:nvPr/>
        </p:nvSpPr>
        <p:spPr>
          <a:xfrm>
            <a:off x="4702629" y="1828800"/>
            <a:ext cx="163721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Yeni </a:t>
            </a:r>
            <a:r>
              <a:rPr lang="tr-TR" sz="1050" dirty="0" err="1"/>
              <a:t>koronavirüsün</a:t>
            </a:r>
            <a:r>
              <a:rPr lang="tr-TR" sz="1050" dirty="0"/>
              <a:t> salgına sebep olan patojen olduğu Çin CDC tarafından resmi olarak duyuruldu</a:t>
            </a:r>
            <a:endParaRPr lang="en-US" sz="1050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42577B2-B044-4414-A5CB-27829FE342C1}"/>
              </a:ext>
            </a:extLst>
          </p:cNvPr>
          <p:cNvSpPr txBox="1"/>
          <p:nvPr/>
        </p:nvSpPr>
        <p:spPr>
          <a:xfrm>
            <a:off x="4197531" y="2567464"/>
            <a:ext cx="1898469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Çin CDC 2. seviye acil durum müdahalesi devreye sokuldu</a:t>
            </a:r>
            <a:endParaRPr lang="en-US" sz="105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5F2371B3-0D1F-4D37-92D6-5BBDDBC1A9B1}"/>
              </a:ext>
            </a:extLst>
          </p:cNvPr>
          <p:cNvSpPr txBox="1"/>
          <p:nvPr/>
        </p:nvSpPr>
        <p:spPr>
          <a:xfrm>
            <a:off x="3004456" y="2948337"/>
            <a:ext cx="2812870" cy="9002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Acil durum takibi, vaka araştırması, yakın temas yönetimi ve piyasa araştırması başlatıldı, </a:t>
            </a:r>
            <a:r>
              <a:rPr lang="tr-TR" sz="1050" dirty="0" err="1"/>
              <a:t>Wuhan</a:t>
            </a:r>
            <a:r>
              <a:rPr lang="tr-TR" sz="1050" dirty="0"/>
              <a:t> için teknik protokoller yayınlandı: NHC DSÖ ve ilgili ülkeleri ve bölgeleri bilgilendirdi: Çin CDC tarafından gen dizilimi tamamlandı</a:t>
            </a:r>
            <a:endParaRPr lang="en-US" sz="1050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5816C513-1874-4C92-8959-21939BCF9D80}"/>
              </a:ext>
            </a:extLst>
          </p:cNvPr>
          <p:cNvSpPr txBox="1"/>
          <p:nvPr/>
        </p:nvSpPr>
        <p:spPr>
          <a:xfrm>
            <a:off x="3078479" y="3859738"/>
            <a:ext cx="198120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 err="1"/>
              <a:t>Huanan</a:t>
            </a:r>
            <a:r>
              <a:rPr lang="tr-TR" sz="1050" dirty="0"/>
              <a:t> Deniz Ürünleri Toptan Satış Pazarı kapatıldı</a:t>
            </a:r>
            <a:endParaRPr lang="en-US" sz="1050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4050036-BDE9-43C1-B369-923E723D00F2}"/>
              </a:ext>
            </a:extLst>
          </p:cNvPr>
          <p:cNvSpPr txBox="1"/>
          <p:nvPr/>
        </p:nvSpPr>
        <p:spPr>
          <a:xfrm>
            <a:off x="2844378" y="4286391"/>
            <a:ext cx="1981201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WHC tarafından salgın ilan edildi: NHC ve Çin CDC araştırma ve mücadeleye katıldı</a:t>
            </a:r>
            <a:endParaRPr lang="en-US" sz="1050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0E0F960-7DCC-4909-92D2-26966611C41D}"/>
              </a:ext>
            </a:extLst>
          </p:cNvPr>
          <p:cNvSpPr txBox="1"/>
          <p:nvPr/>
        </p:nvSpPr>
        <p:spPr>
          <a:xfrm>
            <a:off x="3004457" y="4819357"/>
            <a:ext cx="147175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Vaka taraması başlatıldı</a:t>
            </a:r>
            <a:endParaRPr lang="en-US" sz="1050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C124E751-A809-43D7-9F63-0BF7EADDEE49}"/>
              </a:ext>
            </a:extLst>
          </p:cNvPr>
          <p:cNvSpPr txBox="1"/>
          <p:nvPr/>
        </p:nvSpPr>
        <p:spPr>
          <a:xfrm>
            <a:off x="2648436" y="5029158"/>
            <a:ext cx="1827772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Zatürre vakaları </a:t>
            </a:r>
            <a:r>
              <a:rPr lang="tr-TR" sz="1050" dirty="0" err="1"/>
              <a:t>Huanan</a:t>
            </a:r>
            <a:r>
              <a:rPr lang="tr-TR" sz="1050" dirty="0"/>
              <a:t> Deniz Ürünleri Toptan Satış Pazarıyla ilişkilendirildi</a:t>
            </a:r>
            <a:endParaRPr lang="en-US" sz="1050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E5B80A7-9B87-44F3-B8F1-7BCC32B71635}"/>
              </a:ext>
            </a:extLst>
          </p:cNvPr>
          <p:cNvSpPr txBox="1"/>
          <p:nvPr/>
        </p:nvSpPr>
        <p:spPr>
          <a:xfrm>
            <a:off x="6750171" y="1774591"/>
            <a:ext cx="2219657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Çin CDC yeni </a:t>
            </a:r>
            <a:r>
              <a:rPr lang="tr-TR" sz="1050" dirty="0" err="1"/>
              <a:t>koronavirüsün</a:t>
            </a:r>
            <a:r>
              <a:rPr lang="tr-TR" sz="1050" dirty="0"/>
              <a:t> gen dizisini paylaştı: PCR tanı reaktifi geliştirme ve test süreci tamamlandı</a:t>
            </a:r>
            <a:endParaRPr lang="en-US" sz="1050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42CDB7FB-F835-47EF-9459-ACEE662DB916}"/>
              </a:ext>
            </a:extLst>
          </p:cNvPr>
          <p:cNvSpPr txBox="1"/>
          <p:nvPr/>
        </p:nvSpPr>
        <p:spPr>
          <a:xfrm>
            <a:off x="7039731" y="2290709"/>
            <a:ext cx="2339494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 err="1"/>
              <a:t>Wuhan’dan</a:t>
            </a:r>
            <a:r>
              <a:rPr lang="tr-TR" sz="1050" dirty="0"/>
              <a:t> gelen ilk teyit edilmiş Vaka Çin dışında bir ülkeden (Tayland) bildirildi</a:t>
            </a:r>
            <a:endParaRPr lang="en-US" sz="1050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05A5C90-5F8E-4A7E-894D-4C3A2BD7A68F}"/>
              </a:ext>
            </a:extLst>
          </p:cNvPr>
          <p:cNvSpPr txBox="1"/>
          <p:nvPr/>
        </p:nvSpPr>
        <p:spPr>
          <a:xfrm>
            <a:off x="7230816" y="2775213"/>
            <a:ext cx="233949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Çin CDC acil durum müdahale seviyesi 1. Seviyeye (en yüksek seviye) çıkarıldı; NHC tarafından 2019-nCov için ulusal teknik protokoller yayınlandı</a:t>
            </a:r>
            <a:endParaRPr lang="en-US" sz="1050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440908D6-C353-4710-97FF-EC142DFAEF38}"/>
              </a:ext>
            </a:extLst>
          </p:cNvPr>
          <p:cNvSpPr txBox="1"/>
          <p:nvPr/>
        </p:nvSpPr>
        <p:spPr>
          <a:xfrm>
            <a:off x="7279031" y="3452260"/>
            <a:ext cx="2482364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 err="1"/>
              <a:t>Wuhan’da</a:t>
            </a:r>
            <a:r>
              <a:rPr lang="tr-TR" sz="1050" dirty="0"/>
              <a:t> katı tarama önlemleri başlatıldı, vücut sıcaklığı 37.3 C ve üzerinde olanların ülkeden çıkışı kısıtlandı</a:t>
            </a:r>
            <a:endParaRPr lang="en-US" sz="1050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CFEEACD8-B80C-4B3B-9F26-C0A50290C92A}"/>
              </a:ext>
            </a:extLst>
          </p:cNvPr>
          <p:cNvSpPr txBox="1"/>
          <p:nvPr/>
        </p:nvSpPr>
        <p:spPr>
          <a:xfrm>
            <a:off x="7366423" y="3994523"/>
            <a:ext cx="248236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Çin’in başka bir şehrinde ilk teyit edilmiş vaka bildirildi (</a:t>
            </a:r>
            <a:r>
              <a:rPr lang="tr-TR" sz="1050" dirty="0" err="1"/>
              <a:t>Wuhan’dan</a:t>
            </a:r>
            <a:r>
              <a:rPr lang="tr-TR" sz="1050" dirty="0"/>
              <a:t> seyahat eden bir kişi): Çin CDC Çin’deki tüm şehirlere test reaktifi gönderdi</a:t>
            </a:r>
            <a:endParaRPr lang="en-US" sz="1050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6AE15B13-1AA3-4067-A20B-B8B0589CEDE9}"/>
              </a:ext>
            </a:extLst>
          </p:cNvPr>
          <p:cNvSpPr txBox="1"/>
          <p:nvPr/>
        </p:nvSpPr>
        <p:spPr>
          <a:xfrm>
            <a:off x="7518331" y="4698368"/>
            <a:ext cx="2482364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NCIP, Çin’deki Bulaşıcı Hastalık Yasası ve Sağlık ve Karantina Yasasına bildirilmesi zorunlu hastalık olarak eklendi </a:t>
            </a:r>
            <a:endParaRPr lang="en-US" sz="1050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4EE4FA46-7B24-4F22-9C4D-1770EAF737D5}"/>
              </a:ext>
            </a:extLst>
          </p:cNvPr>
          <p:cNvSpPr txBox="1"/>
          <p:nvPr/>
        </p:nvSpPr>
        <p:spPr>
          <a:xfrm>
            <a:off x="7816668" y="5324490"/>
            <a:ext cx="1562557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Çin CDC reaktif </a:t>
            </a:r>
            <a:r>
              <a:rPr lang="tr-TR" sz="1050" dirty="0" err="1"/>
              <a:t>proplarını</a:t>
            </a:r>
            <a:r>
              <a:rPr lang="tr-TR" sz="1050" dirty="0"/>
              <a:t> ve </a:t>
            </a:r>
            <a:r>
              <a:rPr lang="tr-TR" sz="1050" dirty="0" err="1"/>
              <a:t>primerlerini</a:t>
            </a:r>
            <a:r>
              <a:rPr lang="tr-TR" sz="1050" dirty="0"/>
              <a:t> halkla paylaştı</a:t>
            </a:r>
            <a:endParaRPr lang="en-US" sz="1050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28447C1B-A35F-444F-8A95-B4957C204ED4}"/>
              </a:ext>
            </a:extLst>
          </p:cNvPr>
          <p:cNvSpPr txBox="1"/>
          <p:nvPr/>
        </p:nvSpPr>
        <p:spPr>
          <a:xfrm>
            <a:off x="4592554" y="6393130"/>
            <a:ext cx="150344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Salgın dönemi</a:t>
            </a:r>
            <a:endParaRPr lang="en-US" sz="1050" dirty="0"/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0A4B07D9-9BBB-4884-9ACD-45AD052F8382}"/>
              </a:ext>
            </a:extLst>
          </p:cNvPr>
          <p:cNvSpPr txBox="1"/>
          <p:nvPr/>
        </p:nvSpPr>
        <p:spPr>
          <a:xfrm>
            <a:off x="2445891" y="6021742"/>
            <a:ext cx="55856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Kasım</a:t>
            </a:r>
            <a:endParaRPr lang="en-US" sz="1050" dirty="0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3A594EC5-3A59-4407-B437-E300BB549337}"/>
              </a:ext>
            </a:extLst>
          </p:cNvPr>
          <p:cNvSpPr txBox="1"/>
          <p:nvPr/>
        </p:nvSpPr>
        <p:spPr>
          <a:xfrm>
            <a:off x="4029634" y="6021742"/>
            <a:ext cx="55856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Aralık</a:t>
            </a:r>
            <a:endParaRPr lang="en-US" sz="1050" dirty="0"/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8E5EAD38-0A77-43D4-868E-E1B7E86DE7CA}"/>
              </a:ext>
            </a:extLst>
          </p:cNvPr>
          <p:cNvSpPr txBox="1"/>
          <p:nvPr/>
        </p:nvSpPr>
        <p:spPr>
          <a:xfrm>
            <a:off x="6569399" y="6004773"/>
            <a:ext cx="55856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1050" dirty="0"/>
              <a:t>Ocak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2110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445F-EE6A-47A0-ABCE-E4BF7A5E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SARS-CoV2'nin bulaşması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379F-50BE-407D-B54A-20D6E66EE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Hayvansal kökenli olduğu düşünüldü ve deniz ürünleri pazarıyla ilişkilendirildi ancak araştırmalar devam ediyor</a:t>
            </a:r>
          </a:p>
          <a:p>
            <a:r>
              <a:rPr lang="tr-TR"/>
              <a:t>Bunun ardından belirgin boyutta insandan insana bulaşma gerçekleşti </a:t>
            </a:r>
          </a:p>
          <a:p>
            <a:endParaRPr lang="en-US" dirty="0"/>
          </a:p>
          <a:p>
            <a:r>
              <a:rPr lang="tr-TR"/>
              <a:t>SARS ve diğer koronavirüslere ait önceki kanıtlar, aerosolların, damlacıkların ve enfekte kişilerle doğrudan temas etmenin ana bulaşma yolu olduğunu göstermiştir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35BBC-C25B-4884-A655-0280923D9E91}"/>
              </a:ext>
            </a:extLst>
          </p:cNvPr>
          <p:cNvSpPr txBox="1"/>
          <p:nvPr/>
        </p:nvSpPr>
        <p:spPr>
          <a:xfrm>
            <a:off x="9304243" y="3059668"/>
            <a:ext cx="190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>
                <a:solidFill>
                  <a:schemeClr val="tx1">
                    <a:lumMod val="65000"/>
                    <a:lumOff val="35000"/>
                  </a:schemeClr>
                </a:solidFill>
              </a:rPr>
              <a:t>Li ve ark. </a:t>
            </a:r>
            <a:r>
              <a:rPr lang="tr-TR" i="1">
                <a:solidFill>
                  <a:schemeClr val="tx1">
                    <a:lumMod val="65000"/>
                    <a:lumOff val="35000"/>
                  </a:schemeClr>
                </a:solidFill>
              </a:rPr>
              <a:t>NEJM</a:t>
            </a:r>
            <a:r>
              <a:rPr lang="tr-TR">
                <a:solidFill>
                  <a:schemeClr val="tx1">
                    <a:lumMod val="65000"/>
                    <a:lumOff val="35000"/>
                  </a:schemeClr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42976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5423-425B-4822-A2A3-408BAEB3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SARS-CoV2'nin bulaşabilirliği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BCDD8-1F73-405C-9E5A-22B3CD34A9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sz="2400"/>
              <a:t>SARS-CoV2 oldukça bulaşıcıdır ve ilk tahminlere göre R0 değeri 2,2'dir; aralık [1,4 - 3,9 ]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tr-TR" sz="2400"/>
              <a:t>Aralığın sonundaki değerin yüksekliği bir hayli tartışılmıştır ve bu yüksekliğin belirli ortamlardan kaynaklandığı düşünülmüştür</a:t>
            </a:r>
          </a:p>
          <a:p>
            <a:r>
              <a:rPr lang="tr-TR" sz="2400"/>
              <a:t>Diğer pandemilerle karşılaştırıldığında COVID-19 üst sırada yer almaktadır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E6D2D3-068C-4671-9056-168BFC05B2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83890"/>
          <a:stretch/>
        </p:blipFill>
        <p:spPr>
          <a:xfrm>
            <a:off x="6544092" y="3118435"/>
            <a:ext cx="5310091" cy="9642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88DB9-EE04-46E4-B05C-7C9A4F5193C3}"/>
              </a:ext>
            </a:extLst>
          </p:cNvPr>
          <p:cNvSpPr txBox="1"/>
          <p:nvPr/>
        </p:nvSpPr>
        <p:spPr>
          <a:xfrm>
            <a:off x="4194133" y="2867527"/>
            <a:ext cx="1709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Li ve ark. </a:t>
            </a:r>
            <a:r>
              <a:rPr lang="tr-TR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NEJM</a:t>
            </a:r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2020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90206F-1B6C-469E-89B4-F07E37D3F864}"/>
              </a:ext>
            </a:extLst>
          </p:cNvPr>
          <p:cNvSpPr/>
          <p:nvPr/>
        </p:nvSpPr>
        <p:spPr>
          <a:xfrm>
            <a:off x="7636042" y="3697705"/>
            <a:ext cx="425116" cy="3850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D56B4-56FC-4872-A876-D783B2A29B7D}"/>
              </a:ext>
            </a:extLst>
          </p:cNvPr>
          <p:cNvSpPr txBox="1"/>
          <p:nvPr/>
        </p:nvSpPr>
        <p:spPr>
          <a:xfrm>
            <a:off x="9111915" y="4106778"/>
            <a:ext cx="2534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Petersen K ve ark. </a:t>
            </a:r>
            <a:r>
              <a:rPr lang="tr-TR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Lancet</a:t>
            </a:r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00530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13291-E566-4781-9CB0-45DB9632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SARS-CoV2'nin bulaşabilirliği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D2DD2D-2A48-49A8-97BF-92F922CE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451" y="2269081"/>
            <a:ext cx="5887050" cy="1676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4BD6C2-C8DC-4CBA-9C8B-F1BFA362BEF9}"/>
              </a:ext>
            </a:extLst>
          </p:cNvPr>
          <p:cNvSpPr txBox="1"/>
          <p:nvPr/>
        </p:nvSpPr>
        <p:spPr>
          <a:xfrm>
            <a:off x="5791200" y="4050863"/>
            <a:ext cx="330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van den Driessche </a:t>
            </a:r>
            <a:r>
              <a:rPr lang="tr-TR" sz="1600" i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IDM</a:t>
            </a:r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5D498D-468D-4DC3-A1F5-B3155C4B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7" y="1556044"/>
            <a:ext cx="4124901" cy="4163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B1D4F0-0462-4F35-922D-AC49243A9B37}"/>
              </a:ext>
            </a:extLst>
          </p:cNvPr>
          <p:cNvSpPr txBox="1"/>
          <p:nvPr/>
        </p:nvSpPr>
        <p:spPr>
          <a:xfrm>
            <a:off x="561474" y="5662383"/>
            <a:ext cx="41249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Royal Society: </a:t>
            </a:r>
            <a:r>
              <a:rPr lang="tr-TR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https://royalsociety.org/-/media/policy/projects/set-c/set-covid-19-R-estimates.pdf</a:t>
            </a:r>
          </a:p>
          <a:p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5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A6-22FC-4F4F-A950-0319D1C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Hastalığın seyri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50A3D-83DE-4FFB-BE2A-C10D22E2D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968" cy="4351338"/>
          </a:xfrm>
        </p:spPr>
        <p:txBody>
          <a:bodyPr>
            <a:normAutofit/>
          </a:bodyPr>
          <a:lstStyle/>
          <a:p>
            <a:r>
              <a:rPr lang="tr-TR" sz="2400"/>
              <a:t>Enfeksiyonu bulaşıcı olmayan "kuluçka" dönemi izler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B1268-6D58-4CA2-AA35-AF6A951B54CE}"/>
              </a:ext>
            </a:extLst>
          </p:cNvPr>
          <p:cNvSpPr txBox="1"/>
          <p:nvPr/>
        </p:nvSpPr>
        <p:spPr>
          <a:xfrm>
            <a:off x="5753876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799B3-6B58-47A5-857D-3FC00D7D951D}"/>
              </a:ext>
            </a:extLst>
          </p:cNvPr>
          <p:cNvSpPr txBox="1"/>
          <p:nvPr/>
        </p:nvSpPr>
        <p:spPr>
          <a:xfrm>
            <a:off x="6716402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566B9C-1389-4A16-9F9D-7FFEC98E791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285723" y="3429000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72936-FCC9-4453-A753-DCABD7E6463E}"/>
              </a:ext>
            </a:extLst>
          </p:cNvPr>
          <p:cNvSpPr txBox="1"/>
          <p:nvPr/>
        </p:nvSpPr>
        <p:spPr>
          <a:xfrm>
            <a:off x="6019799" y="2182505"/>
            <a:ext cx="1880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~2,2'lik bir temel bulaşabilirlik değerine sahiptir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25BCD-F464-430E-8802-FB981CB200E8}"/>
              </a:ext>
            </a:extLst>
          </p:cNvPr>
          <p:cNvCxnSpPr>
            <a:cxnSpLocks/>
          </p:cNvCxnSpPr>
          <p:nvPr/>
        </p:nvCxnSpPr>
        <p:spPr>
          <a:xfrm flipH="1">
            <a:off x="6505074" y="2739191"/>
            <a:ext cx="136358" cy="56548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FFF81-758E-4B27-B312-6D4E491BF594}"/>
              </a:ext>
            </a:extLst>
          </p:cNvPr>
          <p:cNvCxnSpPr/>
          <p:nvPr/>
        </p:nvCxnSpPr>
        <p:spPr>
          <a:xfrm>
            <a:off x="7248249" y="3424989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98B36-4F5F-4D58-917C-A0690C354EF7}"/>
              </a:ext>
            </a:extLst>
          </p:cNvPr>
          <p:cNvCxnSpPr>
            <a:cxnSpLocks/>
          </p:cNvCxnSpPr>
          <p:nvPr/>
        </p:nvCxnSpPr>
        <p:spPr>
          <a:xfrm flipV="1">
            <a:off x="7248249" y="3537284"/>
            <a:ext cx="147162" cy="4640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DAA-8FE4-42A8-AD87-5B12044E264F}"/>
              </a:ext>
            </a:extLst>
          </p:cNvPr>
          <p:cNvSpPr txBox="1"/>
          <p:nvPr/>
        </p:nvSpPr>
        <p:spPr>
          <a:xfrm>
            <a:off x="6041856" y="4001294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Kuluçka süresi ~5.1 gündür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2D4A0-A5A4-4159-8EBA-8C87D258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8" y="3424989"/>
            <a:ext cx="3799926" cy="21668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DD95A7-ADDB-468F-84E2-DCCE84C125BA}"/>
              </a:ext>
            </a:extLst>
          </p:cNvPr>
          <p:cNvSpPr txBox="1"/>
          <p:nvPr/>
        </p:nvSpPr>
        <p:spPr>
          <a:xfrm>
            <a:off x="572276" y="5591836"/>
            <a:ext cx="3951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Lauer ve ark. </a:t>
            </a:r>
            <a:r>
              <a:rPr lang="tr-TR" sz="1600" i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 Intern Med</a:t>
            </a:r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67326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A6-22FC-4F4F-A950-0319D1C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Hastalığın seyri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50A3D-83DE-4FFB-BE2A-C10D22E2D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9968" cy="4351338"/>
          </a:xfrm>
        </p:spPr>
        <p:txBody>
          <a:bodyPr>
            <a:normAutofit/>
          </a:bodyPr>
          <a:lstStyle/>
          <a:p>
            <a:r>
              <a:rPr lang="tr-TR" sz="2400"/>
              <a:t>Bunlar ~5,1 gün sonra semptomatik hale gelirler</a:t>
            </a:r>
          </a:p>
          <a:p>
            <a:r>
              <a:rPr lang="tr-TR" sz="2400"/>
              <a:t>Bir kısmı semptom geliştirmez. Bu oran 10-19 yaş grubunda ~ %79, 20 yaş üzerinde %31'dir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B1268-6D58-4CA2-AA35-AF6A951B54CE}"/>
              </a:ext>
            </a:extLst>
          </p:cNvPr>
          <p:cNvSpPr txBox="1"/>
          <p:nvPr/>
        </p:nvSpPr>
        <p:spPr>
          <a:xfrm>
            <a:off x="5753876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799B3-6B58-47A5-857D-3FC00D7D951D}"/>
              </a:ext>
            </a:extLst>
          </p:cNvPr>
          <p:cNvSpPr txBox="1"/>
          <p:nvPr/>
        </p:nvSpPr>
        <p:spPr>
          <a:xfrm>
            <a:off x="6716402" y="3244334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566B9C-1389-4A16-9F9D-7FFEC98E791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285723" y="3429000"/>
            <a:ext cx="43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72936-FCC9-4453-A753-DCABD7E6463E}"/>
              </a:ext>
            </a:extLst>
          </p:cNvPr>
          <p:cNvSpPr txBox="1"/>
          <p:nvPr/>
        </p:nvSpPr>
        <p:spPr>
          <a:xfrm>
            <a:off x="6019799" y="2182505"/>
            <a:ext cx="1880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~2,2'lik bir temel bulaşabilirlik değerine sahiptir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25BCD-F464-430E-8802-FB981CB200E8}"/>
              </a:ext>
            </a:extLst>
          </p:cNvPr>
          <p:cNvCxnSpPr>
            <a:cxnSpLocks/>
          </p:cNvCxnSpPr>
          <p:nvPr/>
        </p:nvCxnSpPr>
        <p:spPr>
          <a:xfrm flipH="1">
            <a:off x="6505074" y="2739191"/>
            <a:ext cx="136358" cy="56548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FFF81-758E-4B27-B312-6D4E491BF594}"/>
              </a:ext>
            </a:extLst>
          </p:cNvPr>
          <p:cNvCxnSpPr/>
          <p:nvPr/>
        </p:nvCxnSpPr>
        <p:spPr>
          <a:xfrm>
            <a:off x="7248249" y="3424989"/>
            <a:ext cx="43067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98B36-4F5F-4D58-917C-A0690C354EF7}"/>
              </a:ext>
            </a:extLst>
          </p:cNvPr>
          <p:cNvCxnSpPr>
            <a:cxnSpLocks/>
          </p:cNvCxnSpPr>
          <p:nvPr/>
        </p:nvCxnSpPr>
        <p:spPr>
          <a:xfrm flipV="1">
            <a:off x="7248249" y="3537284"/>
            <a:ext cx="147162" cy="4640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93BDAA-8FE4-42A8-AD87-5B12044E264F}"/>
              </a:ext>
            </a:extLst>
          </p:cNvPr>
          <p:cNvSpPr txBox="1"/>
          <p:nvPr/>
        </p:nvSpPr>
        <p:spPr>
          <a:xfrm>
            <a:off x="6041856" y="4001294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Kuluçka süresi ~5,1 gündür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D95A7-ADDB-468F-84E2-DCCE84C125BA}"/>
              </a:ext>
            </a:extLst>
          </p:cNvPr>
          <p:cNvSpPr txBox="1"/>
          <p:nvPr/>
        </p:nvSpPr>
        <p:spPr>
          <a:xfrm>
            <a:off x="652486" y="6229551"/>
            <a:ext cx="3951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Davies ve ark. </a:t>
            </a:r>
            <a:r>
              <a:rPr lang="tr-TR" sz="1600" i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medicine</a:t>
            </a:r>
            <a:r>
              <a:rPr lang="tr-TR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DB9CA-28D2-4EE7-AACC-9925E0E6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0" y="4211689"/>
            <a:ext cx="2073953" cy="19652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504A37-FA2D-465B-8ACC-AB6D048ADF78}"/>
              </a:ext>
            </a:extLst>
          </p:cNvPr>
          <p:cNvSpPr txBox="1"/>
          <p:nvPr/>
        </p:nvSpPr>
        <p:spPr>
          <a:xfrm>
            <a:off x="7955654" y="2837266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I</a:t>
            </a:r>
            <a:r>
              <a:rPr lang="tr-TR" baseline="-2500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A5324-CE19-4543-AA25-1D78D35E4C22}"/>
              </a:ext>
            </a:extLst>
          </p:cNvPr>
          <p:cNvSpPr txBox="1"/>
          <p:nvPr/>
        </p:nvSpPr>
        <p:spPr>
          <a:xfrm>
            <a:off x="7955654" y="3627950"/>
            <a:ext cx="5318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/>
              <a:t>I</a:t>
            </a:r>
            <a:r>
              <a:rPr lang="tr-TR" baseline="-25000"/>
              <a:t>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CF9E95-9713-4F58-83EE-58C99CDEEEC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678928" y="3021932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8D1E4F-D053-4142-8564-FC4FD5311A2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78928" y="3409559"/>
            <a:ext cx="276726" cy="4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2F18A5-63AA-4991-8341-13F30FD904B6}"/>
              </a:ext>
            </a:extLst>
          </p:cNvPr>
          <p:cNvCxnSpPr>
            <a:cxnSpLocks/>
          </p:cNvCxnSpPr>
          <p:nvPr/>
        </p:nvCxnSpPr>
        <p:spPr>
          <a:xfrm flipH="1">
            <a:off x="7817292" y="2436016"/>
            <a:ext cx="138362" cy="76126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3484AC-9CB5-4513-8219-BA126364093F}"/>
              </a:ext>
            </a:extLst>
          </p:cNvPr>
          <p:cNvSpPr txBox="1"/>
          <p:nvPr/>
        </p:nvSpPr>
        <p:spPr>
          <a:xfrm>
            <a:off x="7872209" y="2006682"/>
            <a:ext cx="18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Vakaların ~%50'si (her yaştan) asemptomatiktir</a:t>
            </a:r>
          </a:p>
        </p:txBody>
      </p:sp>
    </p:spTree>
    <p:extLst>
      <p:ext uri="{BB962C8B-B14F-4D97-AF65-F5344CB8AC3E}">
        <p14:creationId xmlns:p14="http://schemas.microsoft.com/office/powerpoint/2010/main" val="355989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" id="{3B6A89AC-438B-4360-8CC4-3350E7EB4BC0}" vid="{587CBA4E-A729-48FD-838F-967F1FD4D281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" id="{3B6A89AC-438B-4360-8CC4-3350E7EB4BC0}" vid="{CA918E19-263B-411D-AE0A-63044FCB7D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7BD5752D5F7C4FAACD4559FDAC736C" ma:contentTypeVersion="16" ma:contentTypeDescription="Create a new document." ma:contentTypeScope="" ma:versionID="9764dbbe2ebacb500333330cf2b6bfb5">
  <xsd:schema xmlns:xsd="http://www.w3.org/2001/XMLSchema" xmlns:xs="http://www.w3.org/2001/XMLSchema" xmlns:p="http://schemas.microsoft.com/office/2006/metadata/properties" xmlns:ns2="c5693e7f-e507-4160-8971-de252951fe91" xmlns:ns3="5cfa4bed-02a3-452f-86f6-721e47cffe55" xmlns:ns4="33fc9297-1dc9-4d84-ab5d-dd00c9b88de2" targetNamespace="http://schemas.microsoft.com/office/2006/metadata/properties" ma:root="true" ma:fieldsID="72788ef272ac044744945db3bda95ffd" ns2:_="" ns3:_="" ns4:_="">
    <xsd:import namespace="c5693e7f-e507-4160-8971-de252951fe91"/>
    <xsd:import namespace="5cfa4bed-02a3-452f-86f6-721e47cffe55"/>
    <xsd:import namespace="33fc9297-1dc9-4d84-ab5d-dd00c9b88d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693e7f-e507-4160-8971-de252951fe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a4eac88-8ae6-4a96-90c7-97bc93c844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fa4bed-02a3-452f-86f6-721e47cffe5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fc9297-1dc9-4d84-ab5d-dd00c9b88de2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cfe9d342-bd6d-46cf-b422-97d9dfea275a}" ma:internalName="TaxCatchAll" ma:showField="CatchAllData" ma:web="33fc9297-1dc9-4d84-ab5d-dd00c9b88d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DBCD28-4638-4A6F-995C-0E8B99A62F2D}"/>
</file>

<file path=customXml/itemProps2.xml><?xml version="1.0" encoding="utf-8"?>
<ds:datastoreItem xmlns:ds="http://schemas.openxmlformats.org/officeDocument/2006/customXml" ds:itemID="{6733E1E9-1998-4CEF-839A-75F4E5833F56}"/>
</file>

<file path=docProps/app.xml><?xml version="1.0" encoding="utf-8"?>
<Properties xmlns="http://schemas.openxmlformats.org/officeDocument/2006/extended-properties" xmlns:vt="http://schemas.openxmlformats.org/officeDocument/2006/docPropsVTypes">
  <Template>ppt_template</Template>
  <TotalTime>34</TotalTime>
  <Words>1163</Words>
  <Application>Microsoft Office PowerPoint</Application>
  <PresentationFormat>Geniş ekran</PresentationFormat>
  <Paragraphs>161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Open Sans</vt:lpstr>
      <vt:lpstr>Wingdings</vt:lpstr>
      <vt:lpstr>Office Theme</vt:lpstr>
      <vt:lpstr>1_Office Theme</vt:lpstr>
      <vt:lpstr>5. Gün 1. Ders:   SARS-CoV-2 konusunda şu an ne yapıyoruz</vt:lpstr>
      <vt:lpstr>Oturumun amaçları</vt:lpstr>
      <vt:lpstr>SARS-CoV2 : pandeminin başlangıcı</vt:lpstr>
      <vt:lpstr>SARS-CoV2 : pandeminin başlangıcı</vt:lpstr>
      <vt:lpstr>SARS-CoV2'nin bulaşması</vt:lpstr>
      <vt:lpstr>SARS-CoV2'nin bulaşabilirliği </vt:lpstr>
      <vt:lpstr>SARS-CoV2'nin bulaşabilirliği </vt:lpstr>
      <vt:lpstr>Hastalığın seyri</vt:lpstr>
      <vt:lpstr>Hastalığın seyri</vt:lpstr>
      <vt:lpstr>Hastalığın seyri</vt:lpstr>
      <vt:lpstr>Hastalığın seyri</vt:lpstr>
      <vt:lpstr>Elimizde bir model var! </vt:lpstr>
      <vt:lpstr>Şu ana kadar ne söyleyebiliriz?</vt:lpstr>
      <vt:lpstr>Zorluklar</vt:lpstr>
      <vt:lpstr>Hafifletme</vt:lpstr>
      <vt:lpstr>Bastırma (aşılama öncesi)</vt:lpstr>
      <vt:lpstr>Aşılama</vt:lpstr>
      <vt:lpstr>Gelişmiş tıbbi bakım</vt:lpstr>
      <vt:lpstr>Özet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5 Lecture 1:   What do we now about SARS-CoV-2</dc:title>
  <dc:creator>Juan  Vesga</dc:creator>
  <cp:lastModifiedBy>Yasemin DEMİRBİLEK</cp:lastModifiedBy>
  <cp:revision>19</cp:revision>
  <dcterms:created xsi:type="dcterms:W3CDTF">2021-10-30T20:21:11Z</dcterms:created>
  <dcterms:modified xsi:type="dcterms:W3CDTF">2023-05-23T07:19:26Z</dcterms:modified>
</cp:coreProperties>
</file>